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9"/>
  </p:notesMasterIdLst>
  <p:handoutMasterIdLst>
    <p:handoutMasterId r:id="rId10"/>
  </p:handoutMasterIdLst>
  <p:sldIdLst>
    <p:sldId id="437" r:id="rId3"/>
    <p:sldId id="436" r:id="rId4"/>
    <p:sldId id="416" r:id="rId5"/>
    <p:sldId id="299" r:id="rId6"/>
    <p:sldId id="346" r:id="rId7"/>
    <p:sldId id="438" r:id="rId8"/>
  </p:sldIdLst>
  <p:sldSz cx="9144000" cy="6858000" type="screen4x3"/>
  <p:notesSz cx="7010400" cy="92964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11">
          <p15:clr>
            <a:srgbClr val="A4A3A4"/>
          </p15:clr>
        </p15:guide>
        <p15:guide id="2" pos="3148">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D54"/>
    <a:srgbClr val="009900"/>
    <a:srgbClr val="DDDDDD"/>
    <a:srgbClr val="B2B2B2"/>
    <a:srgbClr val="CCCCFF"/>
    <a:srgbClr val="FFCC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66000" autoAdjust="0"/>
  </p:normalViewPr>
  <p:slideViewPr>
    <p:cSldViewPr snapToGrid="0">
      <p:cViewPr varScale="1">
        <p:scale>
          <a:sx n="67" d="100"/>
          <a:sy n="67" d="100"/>
        </p:scale>
        <p:origin x="1044" y="66"/>
      </p:cViewPr>
      <p:guideLst>
        <p:guide orient="horz" pos="1111"/>
        <p:guide pos="3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776"/>
    </p:cViewPr>
  </p:sorterViewPr>
  <p:notesViewPr>
    <p:cSldViewPr snapToGrid="0">
      <p:cViewPr varScale="1">
        <p:scale>
          <a:sx n="54" d="100"/>
          <a:sy n="54" d="100"/>
        </p:scale>
        <p:origin x="2880" y="78"/>
      </p:cViewPr>
      <p:guideLst>
        <p:guide orient="horz" pos="2928"/>
        <p:guide pos="220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72B1F11-7613-40BF-8DD2-1A6B07DE8702}"/>
              </a:ext>
            </a:extLst>
          </p:cNvPr>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fld id="{152670F2-E740-4DF1-BD6D-25A54F01D785}" type="datetime1">
              <a:rPr lang="en-US"/>
              <a:pPr>
                <a:defRPr/>
              </a:pPr>
              <a:t>8/5/2019</a:t>
            </a:fld>
            <a:endParaRPr lang="en-US" dirty="0"/>
          </a:p>
        </p:txBody>
      </p:sp>
      <p:sp>
        <p:nvSpPr>
          <p:cNvPr id="7173" name="Rectangle 5">
            <a:extLst>
              <a:ext uri="{FF2B5EF4-FFF2-40B4-BE49-F238E27FC236}">
                <a16:creationId xmlns:a16="http://schemas.microsoft.com/office/drawing/2014/main" id="{FD3588C3-20CA-468C-B10C-516932B0F91C}"/>
              </a:ext>
            </a:extLst>
          </p:cNvPr>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84ABE55D-07D4-4181-8B24-D9B113A3AEA2}" type="slidenum">
              <a:rPr lang="en-US" altLang="en-US"/>
              <a:pPr>
                <a:defRPr/>
              </a:pPr>
              <a:t>‹#›</a:t>
            </a:fld>
            <a:endParaRPr lang="en-US" altLang="en-US" dirty="0"/>
          </a:p>
        </p:txBody>
      </p:sp>
    </p:spTree>
    <p:extLst>
      <p:ext uri="{BB962C8B-B14F-4D97-AF65-F5344CB8AC3E}">
        <p14:creationId xmlns:p14="http://schemas.microsoft.com/office/powerpoint/2010/main" val="6902045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A4DD6721-AF5E-4840-A2CA-C598B899799C}"/>
              </a:ext>
            </a:extLst>
          </p:cNvPr>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D9B5B635-0B0F-471F-A008-2E89CE4DB8B7}"/>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a:extLst>
              <a:ext uri="{FF2B5EF4-FFF2-40B4-BE49-F238E27FC236}">
                <a16:creationId xmlns:a16="http://schemas.microsoft.com/office/drawing/2014/main" id="{3FB46FF3-9195-4DE5-8420-071CF0F35FB1}"/>
              </a:ext>
            </a:extLst>
          </p:cNvPr>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546B9FCF-341D-4170-9733-391057C5844C}" type="slidenum">
              <a:rPr lang="en-US" altLang="en-US"/>
              <a:pPr>
                <a:defRPr/>
              </a:pPr>
              <a:t>‹#›</a:t>
            </a:fld>
            <a:endParaRPr lang="en-US" altLang="en-US" dirty="0"/>
          </a:p>
        </p:txBody>
      </p:sp>
    </p:spTree>
    <p:extLst>
      <p:ext uri="{BB962C8B-B14F-4D97-AF65-F5344CB8AC3E}">
        <p14:creationId xmlns:p14="http://schemas.microsoft.com/office/powerpoint/2010/main" val="130308109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This is the sixth presentation in the 18-part series for CWB training.  The following slides cover how to determine and setup the budget for bonus funding.</a:t>
            </a:r>
          </a:p>
        </p:txBody>
      </p:sp>
      <p:sp>
        <p:nvSpPr>
          <p:cNvPr id="2" name="Slide Number Placeholder 1"/>
          <p:cNvSpPr>
            <a:spLocks noGrp="1"/>
          </p:cNvSpPr>
          <p:nvPr>
            <p:ph type="sldNum" sz="quarter" idx="10"/>
          </p:nvPr>
        </p:nvSpPr>
        <p:spPr/>
        <p:txBody>
          <a:bodyPr/>
          <a:lstStyle/>
          <a:p>
            <a:pPr>
              <a:defRPr/>
            </a:pPr>
            <a:fld id="{546B9FCF-341D-4170-9733-391057C5844C}" type="slidenum">
              <a:rPr lang="en-US" altLang="en-US" smtClean="0"/>
              <a:pPr>
                <a:defRPr/>
              </a:pPr>
              <a:t>1</a:t>
            </a:fld>
            <a:endParaRPr lang="en-US" altLang="en-US" dirty="0"/>
          </a:p>
        </p:txBody>
      </p:sp>
    </p:spTree>
    <p:extLst>
      <p:ext uri="{BB962C8B-B14F-4D97-AF65-F5344CB8AC3E}">
        <p14:creationId xmlns:p14="http://schemas.microsoft.com/office/powerpoint/2010/main" val="210907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ADF53C5-FE4F-4EE9-9A44-E103D13900F4}"/>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4253568-91E2-47CC-BA26-6126E66603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Step 2 gives Administrators guidance</a:t>
            </a:r>
            <a:r>
              <a:rPr lang="en-US" altLang="en-US" baseline="0" dirty="0" smtClean="0">
                <a:latin typeface="Arial" panose="020B0604020202020204" pitchFamily="34" charset="0"/>
              </a:rPr>
              <a:t> to Pay Pool Administrators  </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546B9FCF-341D-4170-9733-391057C5844C}" type="slidenum">
              <a:rPr lang="en-US" altLang="en-US" smtClean="0"/>
              <a:pPr>
                <a:defRPr/>
              </a:pPr>
              <a:t>2</a:t>
            </a:fld>
            <a:endParaRPr lang="en-US" altLang="en-US" dirty="0"/>
          </a:p>
        </p:txBody>
      </p:sp>
    </p:spTree>
    <p:extLst>
      <p:ext uri="{BB962C8B-B14F-4D97-AF65-F5344CB8AC3E}">
        <p14:creationId xmlns:p14="http://schemas.microsoft.com/office/powerpoint/2010/main" val="365787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283769A-534F-4496-BC62-4E2FAED03A9C}"/>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77166C6A-7153-4B68-9B80-D7F72C5DBB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This slide gives an example of a locked budget and setup</a:t>
            </a:r>
            <a:r>
              <a:rPr lang="en-US" altLang="en-US" baseline="0" dirty="0" smtClean="0">
                <a:latin typeface="Arial" panose="020B0604020202020204" pitchFamily="34" charset="0"/>
              </a:rPr>
              <a:t> page.</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546B9FCF-341D-4170-9733-391057C5844C}" type="slidenum">
              <a:rPr lang="en-US" altLang="en-US" smtClean="0"/>
              <a:pPr>
                <a:defRPr/>
              </a:pPr>
              <a:t>3</a:t>
            </a:fld>
            <a:endParaRPr lang="en-US" altLang="en-US" dirty="0"/>
          </a:p>
        </p:txBody>
      </p:sp>
    </p:spTree>
    <p:extLst>
      <p:ext uri="{BB962C8B-B14F-4D97-AF65-F5344CB8AC3E}">
        <p14:creationId xmlns:p14="http://schemas.microsoft.com/office/powerpoint/2010/main" val="59871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1D675A6-AA3A-40F3-A93D-1BC3F399A97D}"/>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A3514E25-8AB9-43D3-9C49-345AA3D2DC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Pay Pool Administrators</a:t>
            </a:r>
            <a:r>
              <a:rPr lang="en-US" altLang="en-US" baseline="0" dirty="0" smtClean="0">
                <a:latin typeface="Arial" panose="020B0604020202020204" pitchFamily="34" charset="0"/>
              </a:rPr>
              <a:t> check to ensure the Main Salary/Bonus funding percentages are correct, enter the percentage or dollar amount of any funds they want to withhold for awards, annotate additional funding, and set aside funds to cover any adjustments that may be needed during the CWB process.  Adjustment funding can be adjusted later in the CWB deliberating process, if necessary.</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DQI/SQI percentage is automatically set at 17%.  This budget is separate from the bonus funding amount and can only be used for DQI’s and SQI’s.   </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546B9FCF-341D-4170-9733-391057C5844C}" type="slidenum">
              <a:rPr lang="en-US" altLang="en-US" smtClean="0"/>
              <a:pPr>
                <a:defRPr/>
              </a:pPr>
              <a:t>4</a:t>
            </a:fld>
            <a:endParaRPr lang="en-US" altLang="en-US" dirty="0"/>
          </a:p>
        </p:txBody>
      </p:sp>
    </p:spTree>
    <p:extLst>
      <p:ext uri="{BB962C8B-B14F-4D97-AF65-F5344CB8AC3E}">
        <p14:creationId xmlns:p14="http://schemas.microsoft.com/office/powerpoint/2010/main" val="109025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556BA3B-40F1-4943-9B9E-D8490459556E}"/>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84831504-49FC-4D5E-8A16-ACA334E494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Any bonus</a:t>
            </a:r>
            <a:r>
              <a:rPr lang="en-US" altLang="en-US" baseline="0" dirty="0" smtClean="0">
                <a:latin typeface="Arial" panose="020B0604020202020204" pitchFamily="34" charset="0"/>
              </a:rPr>
              <a:t> amount above $25,000 must be approved by the President.</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Floor </a:t>
            </a:r>
            <a:r>
              <a:rPr lang="en-US" altLang="en-US" baseline="0" smtClean="0">
                <a:latin typeface="Arial" panose="020B0604020202020204" pitchFamily="34" charset="0"/>
              </a:rPr>
              <a:t>Update applies </a:t>
            </a:r>
            <a:r>
              <a:rPr lang="en-US" altLang="en-US" baseline="0" dirty="0" smtClean="0">
                <a:latin typeface="Arial" panose="020B0604020202020204" pitchFamily="34" charset="0"/>
              </a:rPr>
              <a:t>mostly to NGA, who gives salary increases, as well as bonuses during their Pay Pool Panel process.  The new floor amount is usually unavailable until the end of the year, after CWBs are deliberated and approved.  </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546B9FCF-341D-4170-9733-391057C5844C}" type="slidenum">
              <a:rPr lang="en-US" altLang="en-US" smtClean="0"/>
              <a:pPr>
                <a:defRPr/>
              </a:pPr>
              <a:t>5</a:t>
            </a:fld>
            <a:endParaRPr lang="en-US" altLang="en-US" dirty="0"/>
          </a:p>
        </p:txBody>
      </p:sp>
    </p:spTree>
    <p:extLst>
      <p:ext uri="{BB962C8B-B14F-4D97-AF65-F5344CB8AC3E}">
        <p14:creationId xmlns:p14="http://schemas.microsoft.com/office/powerpoint/2010/main" val="295088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This concludes the sixth presentation in the 18-part series for CWB training.  To continue training, view the next Presentation, entitled Administrator Options.</a:t>
            </a:r>
          </a:p>
          <a:p>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fld id="{546B9FCF-341D-4170-9733-391057C5844C}" type="slidenum">
              <a:rPr lang="en-US" altLang="en-US" smtClean="0"/>
              <a:pPr>
                <a:defRPr/>
              </a:pPr>
              <a:t>6</a:t>
            </a:fld>
            <a:endParaRPr lang="en-US" altLang="en-US" dirty="0"/>
          </a:p>
        </p:txBody>
      </p:sp>
    </p:spTree>
    <p:extLst>
      <p:ext uri="{BB962C8B-B14F-4D97-AF65-F5344CB8AC3E}">
        <p14:creationId xmlns:p14="http://schemas.microsoft.com/office/powerpoint/2010/main" val="2167305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C4165C1-A1B0-48A8-B497-2ADF1B706C54}"/>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51895C0E-B538-4372-B66F-91F9A60A9D84}" type="slidenum">
              <a:rPr lang="en-US" altLang="en-US"/>
              <a:pPr>
                <a:defRPr/>
              </a:pPr>
              <a:t>‹#›</a:t>
            </a:fld>
            <a:endParaRPr lang="en-US" altLang="en-US"/>
          </a:p>
        </p:txBody>
      </p:sp>
    </p:spTree>
    <p:extLst>
      <p:ext uri="{BB962C8B-B14F-4D97-AF65-F5344CB8AC3E}">
        <p14:creationId xmlns:p14="http://schemas.microsoft.com/office/powerpoint/2010/main" val="334422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69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69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B1023D8-AED0-40D8-9979-47B8C3C1C936}"/>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DC58F897-4E5F-44BD-B2F3-AC985EC9C521}" type="slidenum">
              <a:rPr lang="en-US" altLang="en-US"/>
              <a:pPr>
                <a:defRPr/>
              </a:pPr>
              <a:t>‹#›</a:t>
            </a:fld>
            <a:endParaRPr lang="en-US" altLang="en-US"/>
          </a:p>
        </p:txBody>
      </p:sp>
    </p:spTree>
    <p:extLst>
      <p:ext uri="{BB962C8B-B14F-4D97-AF65-F5344CB8AC3E}">
        <p14:creationId xmlns:p14="http://schemas.microsoft.com/office/powerpoint/2010/main" val="427361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9DACD67A-69A9-46D4-A449-BE16A8392DE2}"/>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11BE4A86-37CB-49A4-9E84-760F1D1DD48B}" type="slidenum">
              <a:rPr lang="en-US" altLang="en-US"/>
              <a:pPr>
                <a:defRPr/>
              </a:pPr>
              <a:t>‹#›</a:t>
            </a:fld>
            <a:endParaRPr lang="en-US" altLang="en-US"/>
          </a:p>
        </p:txBody>
      </p:sp>
    </p:spTree>
    <p:extLst>
      <p:ext uri="{BB962C8B-B14F-4D97-AF65-F5344CB8AC3E}">
        <p14:creationId xmlns:p14="http://schemas.microsoft.com/office/powerpoint/2010/main" val="106950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able Placeholder 2"/>
          <p:cNvSpPr>
            <a:spLocks noGrp="1"/>
          </p:cNvSpPr>
          <p:nvPr>
            <p:ph type="tbl" idx="1"/>
          </p:nvPr>
        </p:nvSpPr>
        <p:spPr>
          <a:xfrm>
            <a:off x="457200" y="1454150"/>
            <a:ext cx="8229600" cy="4667250"/>
          </a:xfrm>
        </p:spPr>
        <p:txBody>
          <a:bodyPr/>
          <a:lstStyle/>
          <a:p>
            <a:pPr lvl="0"/>
            <a:endParaRPr lang="en-US" noProof="0" dirty="0"/>
          </a:p>
        </p:txBody>
      </p:sp>
      <p:sp>
        <p:nvSpPr>
          <p:cNvPr id="4" name="Rectangle 6">
            <a:extLst>
              <a:ext uri="{FF2B5EF4-FFF2-40B4-BE49-F238E27FC236}">
                <a16:creationId xmlns:a16="http://schemas.microsoft.com/office/drawing/2014/main" id="{D024408A-E966-4137-9C9D-EC676896E706}"/>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91FFF273-1B7B-4278-94A5-9F856059CCBC}" type="slidenum">
              <a:rPr lang="en-US" altLang="en-US"/>
              <a:pPr>
                <a:defRPr/>
              </a:pPr>
              <a:t>‹#›</a:t>
            </a:fld>
            <a:endParaRPr lang="en-US" altLang="en-US"/>
          </a:p>
        </p:txBody>
      </p:sp>
    </p:spTree>
    <p:extLst>
      <p:ext uri="{BB962C8B-B14F-4D97-AF65-F5344CB8AC3E}">
        <p14:creationId xmlns:p14="http://schemas.microsoft.com/office/powerpoint/2010/main" val="231952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ext Placeholder 2"/>
          <p:cNvSpPr>
            <a:spLocks noGrp="1"/>
          </p:cNvSpPr>
          <p:nvPr>
            <p:ph type="body" sz="half" idx="1"/>
          </p:nvPr>
        </p:nvSpPr>
        <p:spPr>
          <a:xfrm>
            <a:off x="457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2A706A1-5761-4CAC-A84A-1E0E6E975D7F}"/>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8259CCDE-B2E9-4056-8C21-C57AE3CD16E2}" type="slidenum">
              <a:rPr lang="en-US" altLang="en-US"/>
              <a:pPr>
                <a:defRPr/>
              </a:pPr>
              <a:t>‹#›</a:t>
            </a:fld>
            <a:endParaRPr lang="en-US" altLang="en-US"/>
          </a:p>
        </p:txBody>
      </p:sp>
    </p:spTree>
    <p:extLst>
      <p:ext uri="{BB962C8B-B14F-4D97-AF65-F5344CB8AC3E}">
        <p14:creationId xmlns:p14="http://schemas.microsoft.com/office/powerpoint/2010/main" val="77056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111557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53885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9675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95003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B45897-F4EB-4878-8FB9-2E7CA1311FC0}"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934872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B45897-F4EB-4878-8FB9-2E7CA1311FC0}"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618876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FCB0ECB8-6299-4F4B-BB12-058111F1C14F}"/>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973CC526-EFFA-4097-899C-F7F4916C6F28}" type="slidenum">
              <a:rPr lang="en-US" altLang="en-US"/>
              <a:pPr>
                <a:defRPr/>
              </a:pPr>
              <a:t>‹#›</a:t>
            </a:fld>
            <a:endParaRPr lang="en-US" altLang="en-US"/>
          </a:p>
        </p:txBody>
      </p:sp>
    </p:spTree>
    <p:extLst>
      <p:ext uri="{BB962C8B-B14F-4D97-AF65-F5344CB8AC3E}">
        <p14:creationId xmlns:p14="http://schemas.microsoft.com/office/powerpoint/2010/main" val="391269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45897-F4EB-4878-8FB9-2E7CA1311FC0}"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573652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07318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347089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722978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83796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54150"/>
            <a:ext cx="4038600" cy="466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648BD66-038A-405B-9BB7-B614C6C586F5}"/>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1C2C1C94-727C-4621-BA20-6D6DD9AB073F}" type="slidenum">
              <a:rPr lang="en-US" altLang="en-US"/>
              <a:pPr>
                <a:defRPr/>
              </a:pPr>
              <a:t>‹#›</a:t>
            </a:fld>
            <a:endParaRPr lang="en-US" altLang="en-US"/>
          </a:p>
        </p:txBody>
      </p:sp>
    </p:spTree>
    <p:extLst>
      <p:ext uri="{BB962C8B-B14F-4D97-AF65-F5344CB8AC3E}">
        <p14:creationId xmlns:p14="http://schemas.microsoft.com/office/powerpoint/2010/main" val="367276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6C28B5-9B57-46E9-ACFB-E96B9D7E9528}"/>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057F39D2-F662-4A73-B7B0-DDF2BD947C8A}" type="slidenum">
              <a:rPr lang="en-US" altLang="en-US"/>
              <a:pPr>
                <a:defRPr/>
              </a:pPr>
              <a:t>‹#›</a:t>
            </a:fld>
            <a:endParaRPr lang="en-US" altLang="en-US"/>
          </a:p>
        </p:txBody>
      </p:sp>
    </p:spTree>
    <p:extLst>
      <p:ext uri="{BB962C8B-B14F-4D97-AF65-F5344CB8AC3E}">
        <p14:creationId xmlns:p14="http://schemas.microsoft.com/office/powerpoint/2010/main" val="1467304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3944A59A-353B-40AC-89C8-F8380137EC88}"/>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791C8A49-5423-4500-92AD-322DB4D75AD7}" type="slidenum">
              <a:rPr lang="en-US" altLang="en-US"/>
              <a:pPr>
                <a:defRPr/>
              </a:pPr>
              <a:t>‹#›</a:t>
            </a:fld>
            <a:endParaRPr lang="en-US" altLang="en-US"/>
          </a:p>
        </p:txBody>
      </p:sp>
    </p:spTree>
    <p:extLst>
      <p:ext uri="{BB962C8B-B14F-4D97-AF65-F5344CB8AC3E}">
        <p14:creationId xmlns:p14="http://schemas.microsoft.com/office/powerpoint/2010/main" val="209901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D1AEF89-638D-4F34-8B80-944A4ED36470}"/>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BCB5E53D-EBD9-4F55-AB62-62E62709E523}" type="slidenum">
              <a:rPr lang="en-US" altLang="en-US"/>
              <a:pPr>
                <a:defRPr/>
              </a:pPr>
              <a:t>‹#›</a:t>
            </a:fld>
            <a:endParaRPr lang="en-US" altLang="en-US"/>
          </a:p>
        </p:txBody>
      </p:sp>
    </p:spTree>
    <p:extLst>
      <p:ext uri="{BB962C8B-B14F-4D97-AF65-F5344CB8AC3E}">
        <p14:creationId xmlns:p14="http://schemas.microsoft.com/office/powerpoint/2010/main" val="238706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2449FC03-8852-463D-9AFA-41808DC77903}"/>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CB8A08A5-6094-420B-A860-D4EFDE2A71E5}" type="slidenum">
              <a:rPr lang="en-US" altLang="en-US"/>
              <a:pPr>
                <a:defRPr/>
              </a:pPr>
              <a:t>‹#›</a:t>
            </a:fld>
            <a:endParaRPr lang="en-US" altLang="en-US"/>
          </a:p>
        </p:txBody>
      </p:sp>
    </p:spTree>
    <p:extLst>
      <p:ext uri="{BB962C8B-B14F-4D97-AF65-F5344CB8AC3E}">
        <p14:creationId xmlns:p14="http://schemas.microsoft.com/office/powerpoint/2010/main" val="49193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3F9493B4-8B40-42C8-88C7-36CBBBBF4FD9}"/>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7180E6F7-D16A-4B00-9887-D39D18DEE765}" type="slidenum">
              <a:rPr lang="en-US" altLang="en-US"/>
              <a:pPr>
                <a:defRPr/>
              </a:pPr>
              <a:t>‹#›</a:t>
            </a:fld>
            <a:endParaRPr lang="en-US" altLang="en-US"/>
          </a:p>
        </p:txBody>
      </p:sp>
    </p:spTree>
    <p:extLst>
      <p:ext uri="{BB962C8B-B14F-4D97-AF65-F5344CB8AC3E}">
        <p14:creationId xmlns:p14="http://schemas.microsoft.com/office/powerpoint/2010/main" val="109703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4E61485-42FF-4AE1-A489-742ED77E0247}"/>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24C53383-FE6F-4110-BEE5-C947CB2D12D8}" type="slidenum">
              <a:rPr lang="en-US" altLang="en-US"/>
              <a:pPr>
                <a:defRPr/>
              </a:pPr>
              <a:t>‹#›</a:t>
            </a:fld>
            <a:endParaRPr lang="en-US" altLang="en-US"/>
          </a:p>
        </p:txBody>
      </p:sp>
    </p:spTree>
    <p:extLst>
      <p:ext uri="{BB962C8B-B14F-4D97-AF65-F5344CB8AC3E}">
        <p14:creationId xmlns:p14="http://schemas.microsoft.com/office/powerpoint/2010/main" val="226521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F812F7-2B1F-4108-A6EE-CAF68D1D0060}"/>
              </a:ext>
            </a:extLst>
          </p:cNvPr>
          <p:cNvSpPr>
            <a:spLocks noGrp="1" noChangeArrowheads="1"/>
          </p:cNvSpPr>
          <p:nvPr>
            <p:ph type="title"/>
          </p:nvPr>
        </p:nvSpPr>
        <p:spPr bwMode="auto">
          <a:xfrm>
            <a:off x="976313" y="152400"/>
            <a:ext cx="7620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6F8AFCF-DAB1-42AD-8CAF-76CE5674F58E}"/>
              </a:ext>
            </a:extLst>
          </p:cNvPr>
          <p:cNvSpPr>
            <a:spLocks noGrp="1" noChangeArrowheads="1"/>
          </p:cNvSpPr>
          <p:nvPr>
            <p:ph type="body" idx="1"/>
          </p:nvPr>
        </p:nvSpPr>
        <p:spPr bwMode="auto">
          <a:xfrm>
            <a:off x="457200" y="1454150"/>
            <a:ext cx="82296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30" name="Rectangle 6">
            <a:extLst>
              <a:ext uri="{FF2B5EF4-FFF2-40B4-BE49-F238E27FC236}">
                <a16:creationId xmlns:a16="http://schemas.microsoft.com/office/drawing/2014/main" id="{61E597DC-12B9-4206-B694-861A1F9491A7}"/>
              </a:ext>
            </a:extLst>
          </p:cNvPr>
          <p:cNvSpPr>
            <a:spLocks noGrp="1" noChangeArrowheads="1"/>
          </p:cNvSpPr>
          <p:nvPr>
            <p:ph type="sldNum" sz="quarter" idx="4"/>
          </p:nvPr>
        </p:nvSpPr>
        <p:spPr bwMode="auto">
          <a:xfrm>
            <a:off x="6946900" y="6516688"/>
            <a:ext cx="2133600" cy="16351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eaLnBrk="1" hangingPunct="1">
              <a:defRPr sz="1000" b="0"/>
            </a:lvl1pPr>
          </a:lstStyle>
          <a:p>
            <a:pPr>
              <a:defRPr/>
            </a:pPr>
            <a:endParaRPr lang="en-US" altLang="en-US"/>
          </a:p>
          <a:p>
            <a:pPr>
              <a:defRPr/>
            </a:pPr>
            <a:endParaRPr lang="en-US" altLang="en-US"/>
          </a:p>
          <a:p>
            <a:pPr>
              <a:defRPr/>
            </a:pPr>
            <a:fld id="{B25955FD-D8C4-4E8F-829A-1490CEC27774}" type="slidenum">
              <a:rPr lang="en-US" altLang="en-US"/>
              <a:pPr>
                <a:defRPr/>
              </a:pPr>
              <a:t>‹#›</a:t>
            </a:fld>
            <a:endParaRPr lang="en-US" altLang="en-US"/>
          </a:p>
        </p:txBody>
      </p:sp>
      <p:pic>
        <p:nvPicPr>
          <p:cNvPr id="1029" name="Picture 22" descr="DCIPS_blue_logo">
            <a:extLst>
              <a:ext uri="{FF2B5EF4-FFF2-40B4-BE49-F238E27FC236}">
                <a16:creationId xmlns:a16="http://schemas.microsoft.com/office/drawing/2014/main" id="{2F9C3F2A-AF7E-43D8-8434-1785B1CE78D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23">
            <a:extLst>
              <a:ext uri="{FF2B5EF4-FFF2-40B4-BE49-F238E27FC236}">
                <a16:creationId xmlns:a16="http://schemas.microsoft.com/office/drawing/2014/main" id="{4859C3AB-A9AB-4667-BC46-8B474606D15F}"/>
              </a:ext>
            </a:extLst>
          </p:cNvPr>
          <p:cNvSpPr>
            <a:spLocks noChangeShapeType="1"/>
          </p:cNvSpPr>
          <p:nvPr userDrawn="1"/>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r" rtl="0" eaLnBrk="0" fontAlgn="base" hangingPunct="0">
        <a:lnSpc>
          <a:spcPct val="90000"/>
        </a:lnSpc>
        <a:spcBef>
          <a:spcPct val="0"/>
        </a:spcBef>
        <a:spcAft>
          <a:spcPct val="0"/>
        </a:spcAft>
        <a:defRPr sz="3600" b="1" i="1">
          <a:solidFill>
            <a:srgbClr val="081D54"/>
          </a:solidFill>
          <a:latin typeface="+mj-lt"/>
          <a:ea typeface="+mj-ea"/>
          <a:cs typeface="+mj-cs"/>
        </a:defRPr>
      </a:lvl1pPr>
      <a:lvl2pPr algn="r" rtl="0" eaLnBrk="0" fontAlgn="base" hangingPunct="0">
        <a:lnSpc>
          <a:spcPct val="90000"/>
        </a:lnSpc>
        <a:spcBef>
          <a:spcPct val="0"/>
        </a:spcBef>
        <a:spcAft>
          <a:spcPct val="0"/>
        </a:spcAft>
        <a:defRPr sz="3600" b="1" i="1">
          <a:solidFill>
            <a:srgbClr val="081D54"/>
          </a:solidFill>
          <a:latin typeface="Arial" charset="0"/>
        </a:defRPr>
      </a:lvl2pPr>
      <a:lvl3pPr algn="r" rtl="0" eaLnBrk="0" fontAlgn="base" hangingPunct="0">
        <a:lnSpc>
          <a:spcPct val="90000"/>
        </a:lnSpc>
        <a:spcBef>
          <a:spcPct val="0"/>
        </a:spcBef>
        <a:spcAft>
          <a:spcPct val="0"/>
        </a:spcAft>
        <a:defRPr sz="3600" b="1" i="1">
          <a:solidFill>
            <a:srgbClr val="081D54"/>
          </a:solidFill>
          <a:latin typeface="Arial" charset="0"/>
        </a:defRPr>
      </a:lvl3pPr>
      <a:lvl4pPr algn="r" rtl="0" eaLnBrk="0" fontAlgn="base" hangingPunct="0">
        <a:lnSpc>
          <a:spcPct val="90000"/>
        </a:lnSpc>
        <a:spcBef>
          <a:spcPct val="0"/>
        </a:spcBef>
        <a:spcAft>
          <a:spcPct val="0"/>
        </a:spcAft>
        <a:defRPr sz="3600" b="1" i="1">
          <a:solidFill>
            <a:srgbClr val="081D54"/>
          </a:solidFill>
          <a:latin typeface="Arial" charset="0"/>
        </a:defRPr>
      </a:lvl4pPr>
      <a:lvl5pPr algn="r" rtl="0" eaLnBrk="0" fontAlgn="base" hangingPunct="0">
        <a:lnSpc>
          <a:spcPct val="90000"/>
        </a:lnSpc>
        <a:spcBef>
          <a:spcPct val="0"/>
        </a:spcBef>
        <a:spcAft>
          <a:spcPct val="0"/>
        </a:spcAft>
        <a:defRPr sz="3600" b="1" i="1">
          <a:solidFill>
            <a:srgbClr val="081D54"/>
          </a:solidFill>
          <a:latin typeface="Arial" charset="0"/>
        </a:defRPr>
      </a:lvl5pPr>
      <a:lvl6pPr marL="457200" algn="r" rtl="0" fontAlgn="base">
        <a:lnSpc>
          <a:spcPct val="90000"/>
        </a:lnSpc>
        <a:spcBef>
          <a:spcPct val="0"/>
        </a:spcBef>
        <a:spcAft>
          <a:spcPct val="0"/>
        </a:spcAft>
        <a:defRPr sz="3600" b="1" i="1">
          <a:solidFill>
            <a:srgbClr val="081D54"/>
          </a:solidFill>
          <a:latin typeface="Arial" charset="0"/>
        </a:defRPr>
      </a:lvl6pPr>
      <a:lvl7pPr marL="914400" algn="r" rtl="0" fontAlgn="base">
        <a:lnSpc>
          <a:spcPct val="90000"/>
        </a:lnSpc>
        <a:spcBef>
          <a:spcPct val="0"/>
        </a:spcBef>
        <a:spcAft>
          <a:spcPct val="0"/>
        </a:spcAft>
        <a:defRPr sz="3600" b="1" i="1">
          <a:solidFill>
            <a:srgbClr val="081D54"/>
          </a:solidFill>
          <a:latin typeface="Arial" charset="0"/>
        </a:defRPr>
      </a:lvl7pPr>
      <a:lvl8pPr marL="1371600" algn="r" rtl="0" fontAlgn="base">
        <a:lnSpc>
          <a:spcPct val="90000"/>
        </a:lnSpc>
        <a:spcBef>
          <a:spcPct val="0"/>
        </a:spcBef>
        <a:spcAft>
          <a:spcPct val="0"/>
        </a:spcAft>
        <a:defRPr sz="3600" b="1" i="1">
          <a:solidFill>
            <a:srgbClr val="081D54"/>
          </a:solidFill>
          <a:latin typeface="Arial" charset="0"/>
        </a:defRPr>
      </a:lvl8pPr>
      <a:lvl9pPr marL="1828800" algn="r" rtl="0" fontAlgn="base">
        <a:lnSpc>
          <a:spcPct val="90000"/>
        </a:lnSpc>
        <a:spcBef>
          <a:spcPct val="0"/>
        </a:spcBef>
        <a:spcAft>
          <a:spcPct val="0"/>
        </a:spcAft>
        <a:defRPr sz="3600" b="1" i="1">
          <a:solidFill>
            <a:srgbClr val="081D54"/>
          </a:solidFill>
          <a:latin typeface="Arial" charset="0"/>
        </a:defRPr>
      </a:lvl9pPr>
    </p:titleStyle>
    <p:bodyStyle>
      <a:lvl1pPr marL="280988" indent="-280988" algn="l" rtl="0" eaLnBrk="0" fontAlgn="base" hangingPunct="0">
        <a:spcBef>
          <a:spcPct val="20000"/>
        </a:spcBef>
        <a:spcAft>
          <a:spcPct val="0"/>
        </a:spcAft>
        <a:buSzPct val="90000"/>
        <a:buFont typeface="Wingdings" panose="05000000000000000000" pitchFamily="2" charset="2"/>
        <a:buChar char="q"/>
        <a:defRPr sz="2400">
          <a:solidFill>
            <a:srgbClr val="081D54"/>
          </a:solidFill>
          <a:latin typeface="+mn-lt"/>
          <a:ea typeface="+mn-ea"/>
          <a:cs typeface="+mn-cs"/>
        </a:defRPr>
      </a:lvl1pPr>
      <a:lvl2pPr marL="633413" indent="-238125" algn="l" rtl="0" eaLnBrk="0" fontAlgn="base" hangingPunct="0">
        <a:lnSpc>
          <a:spcPct val="90000"/>
        </a:lnSpc>
        <a:spcBef>
          <a:spcPct val="30000"/>
        </a:spcBef>
        <a:spcAft>
          <a:spcPct val="0"/>
        </a:spcAft>
        <a:buFont typeface="Univers" panose="020B0503020202020204" pitchFamily="34" charset="0"/>
        <a:buChar char="-"/>
        <a:defRPr sz="2200">
          <a:solidFill>
            <a:srgbClr val="081D54"/>
          </a:solidFill>
          <a:latin typeface="+mn-lt"/>
        </a:defRPr>
      </a:lvl2pPr>
      <a:lvl3pPr marL="974725" indent="-227013" algn="l" rtl="0" eaLnBrk="0" fontAlgn="base" hangingPunct="0">
        <a:lnSpc>
          <a:spcPct val="90000"/>
        </a:lnSpc>
        <a:spcBef>
          <a:spcPct val="20000"/>
        </a:spcBef>
        <a:spcAft>
          <a:spcPct val="0"/>
        </a:spcAft>
        <a:buSzPct val="75000"/>
        <a:buFont typeface="Wingdings 2" panose="05020102010507070707" pitchFamily="18" charset="2"/>
        <a:buChar char="¢"/>
        <a:defRPr sz="2000" i="1">
          <a:solidFill>
            <a:srgbClr val="081D54"/>
          </a:solidFill>
          <a:latin typeface="+mn-lt"/>
        </a:defRPr>
      </a:lvl3pPr>
      <a:lvl4pPr marL="1316038" indent="-227013" algn="l" rtl="0" eaLnBrk="0" fontAlgn="base" hangingPunct="0">
        <a:spcBef>
          <a:spcPct val="20000"/>
        </a:spcBef>
        <a:spcAft>
          <a:spcPct val="0"/>
        </a:spcAft>
        <a:buSzPct val="80000"/>
        <a:buFont typeface="Wingdings" panose="05000000000000000000" pitchFamily="2" charset="2"/>
        <a:buChar char="v"/>
        <a:defRPr sz="2000">
          <a:solidFill>
            <a:srgbClr val="081D54"/>
          </a:solidFill>
          <a:latin typeface="Arial Narrow" pitchFamily="34" charset="0"/>
        </a:defRPr>
      </a:lvl4pPr>
      <a:lvl5pPr marL="1657350" indent="-227013" algn="l" rtl="0" eaLnBrk="0" fontAlgn="base" hangingPunct="0">
        <a:spcBef>
          <a:spcPct val="20000"/>
        </a:spcBef>
        <a:spcAft>
          <a:spcPct val="0"/>
        </a:spcAft>
        <a:buFont typeface="Wingdings" panose="05000000000000000000" pitchFamily="2" charset="2"/>
        <a:buChar char="w"/>
        <a:defRPr sz="1600" i="1">
          <a:solidFill>
            <a:srgbClr val="081D54"/>
          </a:solidFill>
          <a:latin typeface="Arial Narrow" pitchFamily="34" charset="0"/>
        </a:defRPr>
      </a:lvl5pPr>
      <a:lvl6pPr marL="21145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6pPr>
      <a:lvl7pPr marL="25717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7pPr>
      <a:lvl8pPr marL="30289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8pPr>
      <a:lvl9pPr marL="34861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45897-F4EB-4878-8FB9-2E7CA1311FC0}" type="datetimeFigureOut">
              <a:rPr lang="en-US" smtClean="0"/>
              <a:t>8/5/2019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C3F0-B953-49E0-82DB-5558010387F0}" type="slidenum">
              <a:rPr lang="en-US" smtClean="0"/>
              <a:t>‹#›</a:t>
            </a:fld>
            <a:endParaRPr lang="en-US"/>
          </a:p>
        </p:txBody>
      </p:sp>
    </p:spTree>
    <p:extLst>
      <p:ext uri="{BB962C8B-B14F-4D97-AF65-F5344CB8AC3E}">
        <p14:creationId xmlns:p14="http://schemas.microsoft.com/office/powerpoint/2010/main" val="20754646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431346" y="2911559"/>
            <a:ext cx="83343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Budget </a:t>
            </a:r>
            <a:r>
              <a:rPr kumimoji="0" lang="en-US" alt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and Setup</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3CC811F3-5163-4655-93F4-88290D9A63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extLst>
      <p:ext uri="{BB962C8B-B14F-4D97-AF65-F5344CB8AC3E}">
        <p14:creationId xmlns:p14="http://schemas.microsoft.com/office/powerpoint/2010/main" val="1622210994"/>
      </p:ext>
    </p:extLst>
  </p:cSld>
  <p:clrMapOvr>
    <a:masterClrMapping/>
  </p:clrMapOvr>
  <p:transition spd="slow" advTm="155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97DEF48-BC97-4F36-A1AA-331A501C07C3}"/>
              </a:ext>
            </a:extLst>
          </p:cNvPr>
          <p:cNvSpPr>
            <a:spLocks noGrp="1" noChangeArrowheads="1"/>
          </p:cNvSpPr>
          <p:nvPr>
            <p:ph type="title"/>
          </p:nvPr>
        </p:nvSpPr>
        <p:spPr/>
        <p:txBody>
          <a:bodyPr/>
          <a:lstStyle/>
          <a:p>
            <a:r>
              <a:rPr lang="en-US" altLang="en-US"/>
              <a:t>Budget and Setup</a:t>
            </a:r>
          </a:p>
        </p:txBody>
      </p:sp>
      <p:pic>
        <p:nvPicPr>
          <p:cNvPr id="8196" name="Picture 4">
            <a:extLst>
              <a:ext uri="{FF2B5EF4-FFF2-40B4-BE49-F238E27FC236}">
                <a16:creationId xmlns:a16="http://schemas.microsoft.com/office/drawing/2014/main" id="{BE50894E-A945-4A40-A3FF-B4B5121BD7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037" y="1378744"/>
            <a:ext cx="66135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41FF42F1-6F5D-43D1-B614-A4D8EA0E78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0413" y="60944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87256929-B42D-445F-BD29-9C82EACA50D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0413" y="6094413"/>
            <a:ext cx="609600" cy="609600"/>
          </a:xfrm>
          <a:prstGeom prst="rect">
            <a:avLst/>
          </a:prstGeom>
        </p:spPr>
      </p:pic>
    </p:spTree>
    <p:extLst>
      <p:ext uri="{BB962C8B-B14F-4D97-AF65-F5344CB8AC3E}">
        <p14:creationId xmlns:p14="http://schemas.microsoft.com/office/powerpoint/2010/main" val="3637109940"/>
      </p:ext>
    </p:extLst>
  </p:cSld>
  <p:clrMapOvr>
    <a:masterClrMapping/>
  </p:clrMapOvr>
  <p:transition spd="slow" advTm="142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46E7356-31AB-4156-AB0B-F5CA658A1D1F}"/>
              </a:ext>
            </a:extLst>
          </p:cNvPr>
          <p:cNvSpPr>
            <a:spLocks noGrp="1" noChangeArrowheads="1"/>
          </p:cNvSpPr>
          <p:nvPr>
            <p:ph type="title"/>
          </p:nvPr>
        </p:nvSpPr>
        <p:spPr/>
        <p:txBody>
          <a:bodyPr/>
          <a:lstStyle/>
          <a:p>
            <a:pPr eaLnBrk="1" hangingPunct="1"/>
            <a:r>
              <a:rPr lang="en-US" altLang="en-US" dirty="0"/>
              <a:t>Budget and Setup</a:t>
            </a:r>
          </a:p>
        </p:txBody>
      </p:sp>
      <p:pic>
        <p:nvPicPr>
          <p:cNvPr id="12292" name="Picture 1">
            <a:extLst>
              <a:ext uri="{FF2B5EF4-FFF2-40B4-BE49-F238E27FC236}">
                <a16:creationId xmlns:a16="http://schemas.microsoft.com/office/drawing/2014/main" id="{7C27D397-98BB-441D-9945-A40ABBD877C2}"/>
              </a:ext>
            </a:extLst>
          </p:cNvPr>
          <p:cNvPicPr>
            <a:picLocks noChangeAspect="1"/>
          </p:cNvPicPr>
          <p:nvPr/>
        </p:nvPicPr>
        <p:blipFill>
          <a:blip r:embed="rId5">
            <a:extLst>
              <a:ext uri="{28A0092B-C50C-407E-A947-70E740481C1C}">
                <a14:useLocalDpi xmlns:a14="http://schemas.microsoft.com/office/drawing/2010/main" val="0"/>
              </a:ext>
            </a:extLst>
          </a:blip>
          <a:srcRect t="25275" b="15224"/>
          <a:stretch>
            <a:fillRect/>
          </a:stretch>
        </p:blipFill>
        <p:spPr bwMode="auto">
          <a:xfrm>
            <a:off x="0" y="1733550"/>
            <a:ext cx="91440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50356BEC-321E-4AB7-B263-DAF5147B52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862"/>
    </mc:Choice>
    <mc:Fallback xmlns="">
      <p:transition spd="slow" advTm="138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B8630D95-E544-4AF8-A727-436C97D5B273}"/>
              </a:ext>
            </a:extLst>
          </p:cNvPr>
          <p:cNvPicPr>
            <a:picLocks noChangeAspect="1"/>
          </p:cNvPicPr>
          <p:nvPr/>
        </p:nvPicPr>
        <p:blipFill>
          <a:blip r:embed="rId5">
            <a:extLst>
              <a:ext uri="{28A0092B-C50C-407E-A947-70E740481C1C}">
                <a14:useLocalDpi xmlns:a14="http://schemas.microsoft.com/office/drawing/2010/main" val="0"/>
              </a:ext>
            </a:extLst>
          </a:blip>
          <a:srcRect l="1540" r="1669"/>
          <a:stretch>
            <a:fillRect/>
          </a:stretch>
        </p:blipFill>
        <p:spPr bwMode="auto">
          <a:xfrm>
            <a:off x="4222750" y="1300163"/>
            <a:ext cx="4921250"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a:extLst>
              <a:ext uri="{FF2B5EF4-FFF2-40B4-BE49-F238E27FC236}">
                <a16:creationId xmlns:a16="http://schemas.microsoft.com/office/drawing/2014/main" id="{596531CD-92DA-4B8E-9A5A-17E36109E704}"/>
              </a:ext>
            </a:extLst>
          </p:cNvPr>
          <p:cNvSpPr>
            <a:spLocks noGrp="1" noChangeArrowheads="1"/>
          </p:cNvSpPr>
          <p:nvPr>
            <p:ph type="title"/>
          </p:nvPr>
        </p:nvSpPr>
        <p:spPr/>
        <p:txBody>
          <a:bodyPr/>
          <a:lstStyle/>
          <a:p>
            <a:r>
              <a:rPr lang="en-US" altLang="en-US"/>
              <a:t>Budget and Setup</a:t>
            </a:r>
            <a:endParaRPr lang="en-US" altLang="en-US" sz="2000"/>
          </a:p>
        </p:txBody>
      </p:sp>
      <p:sp>
        <p:nvSpPr>
          <p:cNvPr id="10245" name="Rectangle 11">
            <a:extLst>
              <a:ext uri="{FF2B5EF4-FFF2-40B4-BE49-F238E27FC236}">
                <a16:creationId xmlns:a16="http://schemas.microsoft.com/office/drawing/2014/main" id="{2DA18814-3568-48BA-939D-42E0CB85134E}"/>
              </a:ext>
            </a:extLst>
          </p:cNvPr>
          <p:cNvSpPr>
            <a:spLocks noGrp="1" noChangeArrowheads="1"/>
          </p:cNvSpPr>
          <p:nvPr>
            <p:ph type="body" sz="half" idx="1"/>
          </p:nvPr>
        </p:nvSpPr>
        <p:spPr>
          <a:xfrm>
            <a:off x="61913" y="1300163"/>
            <a:ext cx="4110037" cy="5380037"/>
          </a:xfrm>
        </p:spPr>
        <p:txBody>
          <a:bodyPr/>
          <a:lstStyle/>
          <a:p>
            <a:r>
              <a:rPr lang="en-US" altLang="en-US" sz="1800" b="1"/>
              <a:t>Main Salary/Bonus funding % are of total base salary</a:t>
            </a:r>
            <a:br>
              <a:rPr lang="en-US" altLang="en-US" sz="1800" b="1"/>
            </a:br>
            <a:r>
              <a:rPr lang="en-US" altLang="en-US" sz="1200" i="1"/>
              <a:t>(rated employees only)</a:t>
            </a:r>
          </a:p>
          <a:p>
            <a:endParaRPr lang="en-US" altLang="en-US" sz="1800" b="1" i="1"/>
          </a:p>
          <a:p>
            <a:r>
              <a:rPr lang="en-US" altLang="en-US" sz="1800" b="1"/>
              <a:t>Organizational Withhold/Reserve are funds </a:t>
            </a:r>
            <a:r>
              <a:rPr lang="en-US" altLang="en-US" sz="1800" b="1" i="1"/>
              <a:t>removed</a:t>
            </a:r>
            <a:r>
              <a:rPr lang="en-US" altLang="en-US" sz="1800" b="1"/>
              <a:t> from the pay pool budget</a:t>
            </a:r>
          </a:p>
          <a:p>
            <a:pPr lvl="1"/>
            <a:r>
              <a:rPr lang="en-US" altLang="en-US" sz="1400"/>
              <a:t>Entered as a dollar amount or percentage of main budget</a:t>
            </a:r>
          </a:p>
          <a:p>
            <a:endParaRPr lang="en-US" altLang="en-US" sz="1400"/>
          </a:p>
          <a:p>
            <a:r>
              <a:rPr lang="en-US" altLang="en-US" sz="1800" b="1"/>
              <a:t>Additional funding are funds added to the budget</a:t>
            </a:r>
          </a:p>
          <a:p>
            <a:pPr lvl="1"/>
            <a:r>
              <a:rPr lang="en-US" altLang="en-US" sz="1400"/>
              <a:t>Entered as a dollar amount or percentage of main budget</a:t>
            </a:r>
          </a:p>
          <a:p>
            <a:pPr lvl="1"/>
            <a:endParaRPr lang="en-US" altLang="en-US" sz="1400"/>
          </a:p>
          <a:p>
            <a:r>
              <a:rPr lang="en-US" altLang="en-US" sz="1800" b="1"/>
              <a:t>Adjustment funding are funds reserved for adjustments </a:t>
            </a:r>
          </a:p>
          <a:p>
            <a:pPr lvl="1"/>
            <a:r>
              <a:rPr lang="en-US" altLang="en-US" sz="1400"/>
              <a:t>Entered as a dollar amount or percentage of </a:t>
            </a:r>
            <a:r>
              <a:rPr lang="en-US" altLang="en-US" sz="1400" b="1"/>
              <a:t>Total</a:t>
            </a:r>
            <a:r>
              <a:rPr lang="en-US" altLang="en-US" sz="1400"/>
              <a:t> budget</a:t>
            </a:r>
            <a:endParaRPr lang="en-US" altLang="en-US" sz="1800" b="1"/>
          </a:p>
        </p:txBody>
      </p:sp>
      <p:sp>
        <p:nvSpPr>
          <p:cNvPr id="10246" name="Rectangle 17">
            <a:extLst>
              <a:ext uri="{FF2B5EF4-FFF2-40B4-BE49-F238E27FC236}">
                <a16:creationId xmlns:a16="http://schemas.microsoft.com/office/drawing/2014/main" id="{8B529EE0-FDCA-4CE9-A622-25BC7AA96F65}"/>
              </a:ext>
            </a:extLst>
          </p:cNvPr>
          <p:cNvSpPr>
            <a:spLocks noChangeArrowheads="1"/>
          </p:cNvSpPr>
          <p:nvPr/>
        </p:nvSpPr>
        <p:spPr bwMode="auto">
          <a:xfrm>
            <a:off x="122238" y="4876800"/>
            <a:ext cx="335597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0988" indent="-280988">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endParaRPr lang="en-US" altLang="en-US" sz="1800" b="0"/>
          </a:p>
        </p:txBody>
      </p:sp>
      <p:pic>
        <p:nvPicPr>
          <p:cNvPr id="5" name="Audio 4">
            <a:hlinkClick r:id="" action="ppaction://media"/>
            <a:extLst>
              <a:ext uri="{FF2B5EF4-FFF2-40B4-BE49-F238E27FC236}">
                <a16:creationId xmlns:a16="http://schemas.microsoft.com/office/drawing/2014/main" id="{A78E0753-A444-4F93-A9EE-898FB6BB7C2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0844"/>
    </mc:Choice>
    <mc:Fallback xmlns="">
      <p:transition spd="slow" advTm="408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0BC5573B-102C-46C3-B6BA-EFF55B5C38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488" y="5949950"/>
            <a:ext cx="76835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a:extLst>
              <a:ext uri="{FF2B5EF4-FFF2-40B4-BE49-F238E27FC236}">
                <a16:creationId xmlns:a16="http://schemas.microsoft.com/office/drawing/2014/main" id="{80C5BCC8-388A-48CE-BDD8-318E4E75B895}"/>
              </a:ext>
            </a:extLst>
          </p:cNvPr>
          <p:cNvSpPr>
            <a:spLocks noGrp="1" noChangeArrowheads="1"/>
          </p:cNvSpPr>
          <p:nvPr>
            <p:ph type="title"/>
          </p:nvPr>
        </p:nvSpPr>
        <p:spPr/>
        <p:txBody>
          <a:bodyPr/>
          <a:lstStyle/>
          <a:p>
            <a:r>
              <a:rPr lang="en-US" altLang="en-US"/>
              <a:t>Budget and Setup </a:t>
            </a:r>
            <a:r>
              <a:rPr lang="en-US" altLang="en-US" sz="2000"/>
              <a:t>(cont)</a:t>
            </a:r>
          </a:p>
        </p:txBody>
      </p:sp>
      <p:sp>
        <p:nvSpPr>
          <p:cNvPr id="14341" name="Rectangle 3">
            <a:extLst>
              <a:ext uri="{FF2B5EF4-FFF2-40B4-BE49-F238E27FC236}">
                <a16:creationId xmlns:a16="http://schemas.microsoft.com/office/drawing/2014/main" id="{79BA3F0B-835F-46F0-852C-731A8A779C69}"/>
              </a:ext>
            </a:extLst>
          </p:cNvPr>
          <p:cNvSpPr>
            <a:spLocks noGrp="1" noChangeArrowheads="1"/>
          </p:cNvSpPr>
          <p:nvPr>
            <p:ph type="body" sz="half" idx="1"/>
          </p:nvPr>
        </p:nvSpPr>
        <p:spPr>
          <a:xfrm>
            <a:off x="214313" y="1357313"/>
            <a:ext cx="8135937" cy="1452562"/>
          </a:xfrm>
        </p:spPr>
        <p:txBody>
          <a:bodyPr/>
          <a:lstStyle/>
          <a:p>
            <a:r>
              <a:rPr lang="en-US" altLang="en-US" sz="2100" b="1" i="1"/>
              <a:t>Bonus Setup</a:t>
            </a:r>
          </a:p>
          <a:p>
            <a:pPr lvl="1"/>
            <a:r>
              <a:rPr lang="en-US" altLang="en-US" sz="2100"/>
              <a:t>Maximum bonus</a:t>
            </a:r>
          </a:p>
          <a:p>
            <a:pPr lvl="1"/>
            <a:r>
              <a:rPr lang="en-US" altLang="en-US" sz="2100"/>
              <a:t>Share increment (used in the Bonus algorithm)</a:t>
            </a:r>
          </a:p>
        </p:txBody>
      </p:sp>
      <p:pic>
        <p:nvPicPr>
          <p:cNvPr id="14342" name="Picture 10">
            <a:extLst>
              <a:ext uri="{FF2B5EF4-FFF2-40B4-BE49-F238E27FC236}">
                <a16:creationId xmlns:a16="http://schemas.microsoft.com/office/drawing/2014/main" id="{58795366-002E-4B8E-8CB7-1EF1E8D99B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488" y="2536825"/>
            <a:ext cx="7024687"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Rectangle 12">
            <a:extLst>
              <a:ext uri="{FF2B5EF4-FFF2-40B4-BE49-F238E27FC236}">
                <a16:creationId xmlns:a16="http://schemas.microsoft.com/office/drawing/2014/main" id="{23441D0A-B25A-4088-8C85-7404842F671C}"/>
              </a:ext>
            </a:extLst>
          </p:cNvPr>
          <p:cNvSpPr>
            <a:spLocks noChangeArrowheads="1"/>
          </p:cNvSpPr>
          <p:nvPr/>
        </p:nvSpPr>
        <p:spPr bwMode="auto">
          <a:xfrm>
            <a:off x="211138" y="4497388"/>
            <a:ext cx="8135937"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0988" indent="-280988">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r>
              <a:rPr lang="en-US" altLang="en-US" sz="2100" i="1"/>
              <a:t>Floor Increase</a:t>
            </a:r>
          </a:p>
          <a:p>
            <a:pPr lvl="1"/>
            <a:r>
              <a:rPr lang="en-US" altLang="en-US" sz="2100" b="0"/>
              <a:t>Set by DoD</a:t>
            </a:r>
          </a:p>
          <a:p>
            <a:pPr lvl="1"/>
            <a:r>
              <a:rPr lang="en-US" altLang="en-US" sz="2100" b="0"/>
              <a:t>Update Floor button provides capability to update floor, pay bands, and LMS rates</a:t>
            </a:r>
          </a:p>
        </p:txBody>
      </p:sp>
      <p:pic>
        <p:nvPicPr>
          <p:cNvPr id="3" name="Audio 2">
            <a:hlinkClick r:id="" action="ppaction://media"/>
            <a:extLst>
              <a:ext uri="{FF2B5EF4-FFF2-40B4-BE49-F238E27FC236}">
                <a16:creationId xmlns:a16="http://schemas.microsoft.com/office/drawing/2014/main" id="{7B636872-4208-459C-A7AB-D6C29DE2728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0413" y="609441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799"/>
    </mc:Choice>
    <mc:Fallback xmlns="">
      <p:transition spd="slow" advTm="157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612029" y="2668963"/>
            <a:ext cx="7900891"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To continue CWB training, view next presentation</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“Administrator Options”</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D7747000-6471-4B6F-929C-085C01C89F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extLst>
      <p:ext uri="{BB962C8B-B14F-4D97-AF65-F5344CB8AC3E}">
        <p14:creationId xmlns:p14="http://schemas.microsoft.com/office/powerpoint/2010/main" val="3746595643"/>
      </p:ext>
    </p:extLst>
  </p:cSld>
  <p:clrMapOvr>
    <a:masterClrMapping/>
  </p:clrMapOvr>
  <p:transition spd="slow" advTm="160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USD(P) Presentation Template">
  <a:themeElements>
    <a:clrScheme name="OUSD(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SD(P)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USD(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SD(P)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USD(P)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USD(P)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USD(P)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USD(P)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USD(P)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USD(P)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USD(P)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USD(P)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USD(P)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USD(P)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OUSD(P) Presentation Template</Template>
  <TotalTime>27159</TotalTime>
  <Words>305</Words>
  <Application>Microsoft Office PowerPoint</Application>
  <PresentationFormat>On-screen Show (4:3)</PresentationFormat>
  <Paragraphs>49</Paragraphs>
  <Slides>6</Slides>
  <Notes>6</Notes>
  <HiddenSlides>0</HiddenSlides>
  <MMClips>6</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Arial Narrow</vt:lpstr>
      <vt:lpstr>Calibri</vt:lpstr>
      <vt:lpstr>Calibri Light</vt:lpstr>
      <vt:lpstr>Univers</vt:lpstr>
      <vt:lpstr>Wingdings</vt:lpstr>
      <vt:lpstr>Wingdings 2</vt:lpstr>
      <vt:lpstr>OUSD(P) Presentation Template</vt:lpstr>
      <vt:lpstr>Office Theme</vt:lpstr>
      <vt:lpstr>PowerPoint Presentation</vt:lpstr>
      <vt:lpstr>Budget and Setup</vt:lpstr>
      <vt:lpstr>Budget and Setup</vt:lpstr>
      <vt:lpstr>Budget and Setup</vt:lpstr>
      <vt:lpstr>Budget and Setup (cont)</vt:lpstr>
      <vt:lpstr>PowerPoint Presentation</vt:lpstr>
    </vt:vector>
  </TitlesOfParts>
  <Company>SRA International,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DCIPS Math</dc:title>
  <dc:creator>Andy Bacon</dc:creator>
  <cp:lastModifiedBy>Loper, Tammy L CTR OSD OUSD INTEL (USA)</cp:lastModifiedBy>
  <cp:revision>3400</cp:revision>
  <cp:lastPrinted>2018-04-03T19:29:45Z</cp:lastPrinted>
  <dcterms:created xsi:type="dcterms:W3CDTF">2004-09-13T19:40:33Z</dcterms:created>
  <dcterms:modified xsi:type="dcterms:W3CDTF">2019-08-05T14:39:27Z</dcterms:modified>
</cp:coreProperties>
</file>